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AD1DB-54BA-4FB8-A998-B5F1878568E0}" type="datetimeFigureOut">
              <a:rPr lang="en-US" smtClean="0"/>
              <a:pPr/>
              <a:t>10/28/2017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6FD26-F94D-4B3A-AE72-B790F8058C22}" type="slidenum">
              <a:rPr lang="en-US" smtClean="0"/>
              <a:pPr/>
              <a:t>‹#›</a:t>
            </a:fld>
            <a:endParaRPr lang="en-US"/>
          </a:p>
        </p:txBody>
      </p:sp>
    </p:spTree>
    <p:extLst>
      <p:ext uri="{BB962C8B-B14F-4D97-AF65-F5344CB8AC3E}">
        <p14:creationId xmlns:p14="http://schemas.microsoft.com/office/powerpoint/2010/main" val="4130240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D374E6-3B03-4097-9E48-1358D1BD8AC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AEBA9E3-02F9-4263-9300-B50297C28E6D}" type="datetimeFigureOut">
              <a:rPr lang="en-US" smtClean="0"/>
              <a:pPr/>
              <a:t>10/28/2017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D374E6-3B03-4097-9E48-1358D1BD8AC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commons/b/bd/Holi_celebrations,_Pushkar,_Rajasthan.jpg"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Palash" TargetMode="External"/><Relationship Id="rId3" Type="http://schemas.openxmlformats.org/officeDocument/2006/relationships/hyperlink" Target="http://en.wikipedia.org/wiki/Neem" TargetMode="External"/><Relationship Id="rId7" Type="http://schemas.openxmlformats.org/officeDocument/2006/relationships/hyperlink" Target="http://en.wikipedia.org/wiki/Ayurved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en.wikipedia.org/wiki/Bilva" TargetMode="External"/><Relationship Id="rId5" Type="http://schemas.openxmlformats.org/officeDocument/2006/relationships/hyperlink" Target="http://en.wikipedia.org/wiki/Turmeric" TargetMode="External"/><Relationship Id="rId4" Type="http://schemas.openxmlformats.org/officeDocument/2006/relationships/hyperlink" Target="http://en.wikipedia.org/wiki/Kumku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Holi_colours.jpg"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Holik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ile:A_Holi_Festival_-_Krishna_Radha_and_Gopis.jpg"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0" u="sng" dirty="0" err="1">
                <a:solidFill>
                  <a:srgbClr val="FF0000"/>
                </a:solidFill>
              </a:rPr>
              <a:t>Holi</a:t>
            </a:r>
            <a:r>
              <a:rPr lang="en-US" sz="3600" b="0" u="sng" dirty="0">
                <a:solidFill>
                  <a:srgbClr val="FF0000"/>
                </a:solidFill>
              </a:rPr>
              <a:t>-The Festival Of Colors</a:t>
            </a:r>
          </a:p>
        </p:txBody>
      </p:sp>
      <p:pic>
        <p:nvPicPr>
          <p:cNvPr id="31746" name="Picture 2" descr="File:Holi celebrations, Pushkar, Rajasthan.jpg">
            <a:hlinkClick r:id="rId3"/>
          </p:cNvPr>
          <p:cNvPicPr>
            <a:picLocks noGrp="1" noChangeAspect="1" noChangeArrowheads="1"/>
          </p:cNvPicPr>
          <p:nvPr>
            <p:ph type="pic" idx="1"/>
          </p:nvPr>
        </p:nvPicPr>
        <p:blipFill>
          <a:blip r:embed="rId4" cstate="print"/>
          <a:srcRect l="5942" r="5942"/>
          <a:stretch>
            <a:fillRect/>
          </a:stretch>
        </p:blipFill>
        <p:spPr bwMode="auto">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u="sng" dirty="0">
                <a:solidFill>
                  <a:srgbClr val="FF0000"/>
                </a:solidFill>
              </a:rPr>
              <a:t>Traditional </a:t>
            </a:r>
            <a:r>
              <a:rPr lang="en-US" u="sng" dirty="0" err="1">
                <a:solidFill>
                  <a:srgbClr val="FF0000"/>
                </a:solidFill>
              </a:rPr>
              <a:t>Holi</a:t>
            </a:r>
            <a:r>
              <a:rPr lang="en-US" u="sng" dirty="0">
                <a:solidFill>
                  <a:srgbClr val="FF0000"/>
                </a:solidFill>
              </a:rPr>
              <a:t> Celebration</a:t>
            </a:r>
          </a:p>
        </p:txBody>
      </p:sp>
      <p:sp>
        <p:nvSpPr>
          <p:cNvPr id="6" name="Content Placeholder 5"/>
          <p:cNvSpPr>
            <a:spLocks noGrp="1"/>
          </p:cNvSpPr>
          <p:nvPr>
            <p:ph idx="1"/>
          </p:nvPr>
        </p:nvSpPr>
        <p:spPr/>
        <p:txBody>
          <a:bodyPr>
            <a:normAutofit fontScale="92500" lnSpcReduction="20000"/>
          </a:bodyPr>
          <a:lstStyle/>
          <a:p>
            <a:r>
              <a:rPr lang="en-US" dirty="0"/>
              <a:t>The spring season, during which the weather changes, is believed to cause viral fever and cold. The playful throwing of natural colored powders has a medicinal significance: the colors are traditionally made of </a:t>
            </a:r>
            <a:r>
              <a:rPr lang="en-US" dirty="0" err="1">
                <a:hlinkClick r:id="rId3" tooltip="Neem"/>
              </a:rPr>
              <a:t>Neem</a:t>
            </a:r>
            <a:r>
              <a:rPr lang="en-US" dirty="0"/>
              <a:t>, </a:t>
            </a:r>
            <a:r>
              <a:rPr lang="en-US" dirty="0" err="1">
                <a:hlinkClick r:id="rId4"/>
              </a:rPr>
              <a:t>Kumkum</a:t>
            </a:r>
            <a:r>
              <a:rPr lang="en-US" dirty="0"/>
              <a:t>, </a:t>
            </a:r>
            <a:r>
              <a:rPr lang="en-US" dirty="0" err="1">
                <a:hlinkClick r:id="rId5" tooltip="Turmeric"/>
              </a:rPr>
              <a:t>Haldi</a:t>
            </a:r>
            <a:r>
              <a:rPr lang="en-US" dirty="0"/>
              <a:t>, </a:t>
            </a:r>
            <a:r>
              <a:rPr lang="en-US" dirty="0" err="1">
                <a:hlinkClick r:id="rId6" tooltip="Bilva"/>
              </a:rPr>
              <a:t>Bilva</a:t>
            </a:r>
            <a:r>
              <a:rPr lang="en-US" dirty="0"/>
              <a:t>, and other medicinal herbs prescribed by </a:t>
            </a:r>
            <a:r>
              <a:rPr lang="en-US" dirty="0" err="1">
                <a:hlinkClick r:id="rId7" tooltip="Ayurveda"/>
              </a:rPr>
              <a:t>Āyurvedic</a:t>
            </a:r>
            <a:r>
              <a:rPr lang="en-US" dirty="0"/>
              <a:t> doctors.</a:t>
            </a:r>
          </a:p>
          <a:p>
            <a:r>
              <a:rPr lang="en-US" dirty="0"/>
              <a:t>A special drink called </a:t>
            </a:r>
            <a:r>
              <a:rPr lang="en-US" i="1" dirty="0" err="1"/>
              <a:t>thandai</a:t>
            </a:r>
            <a:r>
              <a:rPr lang="en-US" dirty="0"/>
              <a:t> is prepared (commonly made of almonds, pistachios, rose petals, etc.),.</a:t>
            </a:r>
          </a:p>
          <a:p>
            <a:r>
              <a:rPr lang="en-US" dirty="0"/>
              <a:t> For wet colors, traditional flowers of </a:t>
            </a:r>
            <a:r>
              <a:rPr lang="en-US" dirty="0" err="1">
                <a:hlinkClick r:id="rId8" tooltip="Palash"/>
              </a:rPr>
              <a:t>Palash</a:t>
            </a:r>
            <a:r>
              <a:rPr lang="en-US" dirty="0"/>
              <a:t> are boiled and soaked in water over night to produced yellow colored water, which also had medicinal properties. Unfortunately the commercial aspect of celebration has led to an increase in the use of synthetic colors, which in some cases, may be toxic.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176338"/>
            <a:ext cx="2212975" cy="1582737"/>
          </a:xfrm>
        </p:spPr>
        <p:txBody>
          <a:bodyPr>
            <a:normAutofit/>
          </a:bodyPr>
          <a:lstStyle/>
          <a:p>
            <a:r>
              <a:rPr lang="en-US" sz="2800" b="0" u="sng" dirty="0">
                <a:solidFill>
                  <a:srgbClr val="FF0000"/>
                </a:solidFill>
              </a:rPr>
              <a:t>HAPPY HOLI!</a:t>
            </a:r>
          </a:p>
        </p:txBody>
      </p:sp>
      <p:sp>
        <p:nvSpPr>
          <p:cNvPr id="6" name="Text Placeholder 5"/>
          <p:cNvSpPr>
            <a:spLocks noGrp="1"/>
          </p:cNvSpPr>
          <p:nvPr>
            <p:ph type="body" sz="half" idx="4294967295"/>
          </p:nvPr>
        </p:nvSpPr>
        <p:spPr>
          <a:xfrm>
            <a:off x="0" y="2828925"/>
            <a:ext cx="2209800" cy="2179638"/>
          </a:xfrm>
        </p:spPr>
        <p:txBody>
          <a:bodyPr>
            <a:normAutofit fontScale="92500"/>
          </a:bodyPr>
          <a:lstStyle/>
          <a:p>
            <a:r>
              <a:rPr lang="en-US" sz="1800" dirty="0"/>
              <a:t>It is believed that the combination of different colors played at this festival take all the sorrow away and make life itself more colorful.</a:t>
            </a:r>
          </a:p>
        </p:txBody>
      </p:sp>
      <p:sp>
        <p:nvSpPr>
          <p:cNvPr id="8" name="Picture Placeholder 4"/>
          <p:cNvSpPr txBox="1">
            <a:spLocks/>
          </p:cNvSpPr>
          <p:nvPr/>
        </p:nvSpPr>
        <p:spPr>
          <a:xfrm rot="420000">
            <a:off x="3498980" y="1181125"/>
            <a:ext cx="4617720" cy="3931920"/>
          </a:xfrm>
          <a:prstGeom prst="rect">
            <a:avLst/>
          </a:prstGeom>
          <a:solidFill>
            <a:schemeClr val="bg2"/>
          </a:solidFill>
          <a:ln w="3000" cap="rnd">
            <a:solidFill>
              <a:srgbClr val="C0C0C0"/>
            </a:solidFill>
            <a:round/>
          </a:ln>
          <a:effectLst/>
        </p:spPr>
      </p:sp>
      <p:pic>
        <p:nvPicPr>
          <p:cNvPr id="33794" name="Picture 2" descr="http://gallery.zabrigraphics.com/45/1206119570_holi-1.jpg"/>
          <p:cNvPicPr>
            <a:picLocks noChangeAspect="1" noChangeArrowheads="1"/>
          </p:cNvPicPr>
          <p:nvPr/>
        </p:nvPicPr>
        <p:blipFill>
          <a:blip r:embed="rId3" cstate="print"/>
          <a:srcRect/>
          <a:stretch>
            <a:fillRect/>
          </a:stretch>
        </p:blipFill>
        <p:spPr bwMode="auto">
          <a:xfrm>
            <a:off x="2971800" y="1295400"/>
            <a:ext cx="5772150" cy="43148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000" u="sng" dirty="0">
                <a:solidFill>
                  <a:srgbClr val="FF0000"/>
                </a:solidFill>
              </a:rPr>
              <a:t>Why do we celebrate </a:t>
            </a:r>
            <a:r>
              <a:rPr lang="en-US" sz="4000" u="sng" dirty="0" err="1">
                <a:solidFill>
                  <a:srgbClr val="FF0000"/>
                </a:solidFill>
              </a:rPr>
              <a:t>Holi</a:t>
            </a:r>
            <a:r>
              <a:rPr lang="en-US" sz="4000" u="sng" dirty="0">
                <a:solidFill>
                  <a:srgbClr val="FF0000"/>
                </a:solidFill>
              </a:rPr>
              <a:t>?</a:t>
            </a:r>
          </a:p>
        </p:txBody>
      </p:sp>
      <p:sp>
        <p:nvSpPr>
          <p:cNvPr id="6" name="Content Placeholder 5"/>
          <p:cNvSpPr>
            <a:spLocks noGrp="1"/>
          </p:cNvSpPr>
          <p:nvPr>
            <p:ph idx="1"/>
          </p:nvPr>
        </p:nvSpPr>
        <p:spPr/>
        <p:txBody>
          <a:bodyPr>
            <a:normAutofit/>
          </a:bodyPr>
          <a:lstStyle/>
          <a:p>
            <a:r>
              <a:rPr lang="en-US" dirty="0"/>
              <a:t>The festival of </a:t>
            </a:r>
            <a:r>
              <a:rPr lang="en-US" dirty="0" err="1"/>
              <a:t>Holi</a:t>
            </a:r>
            <a:r>
              <a:rPr lang="en-US" dirty="0"/>
              <a:t> can be regarded as a celebration of the </a:t>
            </a:r>
            <a:r>
              <a:rPr lang="en-US" b="1" dirty="0"/>
              <a:t>Colors of Unity &amp; Brotherhood </a:t>
            </a:r>
            <a:r>
              <a:rPr lang="en-US" dirty="0"/>
              <a:t>- an opportunity to forget all differences and indulge in simple fun.</a:t>
            </a:r>
          </a:p>
          <a:p>
            <a:r>
              <a:rPr lang="en-US" dirty="0"/>
              <a:t>It is one occasion when sprinkling colored powder ('</a:t>
            </a:r>
            <a:r>
              <a:rPr lang="en-US" dirty="0" err="1"/>
              <a:t>gulal</a:t>
            </a:r>
            <a:r>
              <a:rPr lang="en-US" dirty="0"/>
              <a:t>') or colored water on each other </a:t>
            </a:r>
            <a:r>
              <a:rPr lang="en-US" b="1" dirty="0"/>
              <a:t>breaks all barriers of discrimination so that everyone looks the same and universal brotherhood is reaffirmed</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0000"/>
                </a:solidFill>
              </a:rPr>
              <a:t>Welcome Spring</a:t>
            </a:r>
          </a:p>
        </p:txBody>
      </p:sp>
      <p:sp>
        <p:nvSpPr>
          <p:cNvPr id="3" name="Content Placeholder 2"/>
          <p:cNvSpPr>
            <a:spLocks noGrp="1"/>
          </p:cNvSpPr>
          <p:nvPr>
            <p:ph idx="1"/>
          </p:nvPr>
        </p:nvSpPr>
        <p:spPr/>
        <p:txBody>
          <a:bodyPr>
            <a:normAutofit/>
          </a:bodyPr>
          <a:lstStyle/>
          <a:p>
            <a:r>
              <a:rPr lang="en-US" dirty="0"/>
              <a:t>It is celebrated as harvest festival as well as </a:t>
            </a:r>
            <a:r>
              <a:rPr lang="en-US" b="1" dirty="0"/>
              <a:t>welcome-festival for the spring season in India. </a:t>
            </a:r>
          </a:p>
          <a:p>
            <a:pPr marL="0" indent="0">
              <a:buNone/>
            </a:pPr>
            <a:endParaRPr lang="en-US" b="1" dirty="0"/>
          </a:p>
          <a:p>
            <a:r>
              <a:rPr lang="en-US" b="1" u="sng" dirty="0">
                <a:solidFill>
                  <a:srgbClr val="FF0000"/>
                </a:solidFill>
              </a:rPr>
              <a:t>What is '</a:t>
            </a:r>
            <a:r>
              <a:rPr lang="en-US" b="1" u="sng" dirty="0" err="1">
                <a:solidFill>
                  <a:srgbClr val="FF0000"/>
                </a:solidFill>
              </a:rPr>
              <a:t>Phagwah</a:t>
            </a:r>
            <a:r>
              <a:rPr lang="en-US" b="1" u="sng" dirty="0">
                <a:solidFill>
                  <a:srgbClr val="FF0000"/>
                </a:solidFill>
              </a:rPr>
              <a:t>'?</a:t>
            </a:r>
            <a:br>
              <a:rPr lang="en-US" dirty="0"/>
            </a:br>
            <a:r>
              <a:rPr lang="en-US" dirty="0"/>
              <a:t>'</a:t>
            </a:r>
            <a:r>
              <a:rPr lang="en-US" dirty="0" err="1"/>
              <a:t>Phagwah</a:t>
            </a:r>
            <a:r>
              <a:rPr lang="en-US" dirty="0"/>
              <a:t>' is derived from the name of the Hindu month '</a:t>
            </a:r>
            <a:r>
              <a:rPr lang="en-US" dirty="0" err="1"/>
              <a:t>Phalgun</a:t>
            </a:r>
            <a:r>
              <a:rPr lang="en-US" dirty="0"/>
              <a:t>', because it is on the full moon in the month of </a:t>
            </a:r>
            <a:r>
              <a:rPr lang="en-US" dirty="0" err="1"/>
              <a:t>Phalgun</a:t>
            </a:r>
            <a:r>
              <a:rPr lang="en-US" dirty="0"/>
              <a:t> that </a:t>
            </a:r>
            <a:r>
              <a:rPr lang="en-US" dirty="0" err="1"/>
              <a:t>Holi</a:t>
            </a:r>
            <a:r>
              <a:rPr lang="en-US" dirty="0"/>
              <a:t> is celebrated. The month of </a:t>
            </a:r>
            <a:r>
              <a:rPr lang="en-US" dirty="0" err="1"/>
              <a:t>Phalgun</a:t>
            </a:r>
            <a:r>
              <a:rPr lang="en-US" dirty="0"/>
              <a:t> ushers Spring in India ,when seeds sprout, flowers bloom and the country rises from winter's slumber.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rgbClr val="FF0000"/>
                </a:solidFill>
              </a:rPr>
              <a:t>Let's learn more about its history and significance... </a:t>
            </a:r>
            <a:br>
              <a:rPr lang="en-US" dirty="0">
                <a:solidFill>
                  <a:srgbClr val="FF0000"/>
                </a:solidFill>
              </a:rPr>
            </a:br>
            <a:br>
              <a:rPr lang="en-US" u="sng" dirty="0"/>
            </a:br>
            <a:br>
              <a:rPr lang="en-US" u="sng" dirty="0"/>
            </a:br>
            <a:endParaRPr lang="en-US" dirty="0"/>
          </a:p>
        </p:txBody>
      </p:sp>
      <p:pic>
        <p:nvPicPr>
          <p:cNvPr id="12290" name="Picture 2" descr="http://upload.wikimedia.org/wikipedia/commons/thumb/9/99/Holi_colours.jpg/220px-Holi_colours.jpg">
            <a:hlinkClick r:id="rId3"/>
          </p:cNvPr>
          <p:cNvPicPr>
            <a:picLocks noGrp="1" noChangeAspect="1" noChangeArrowheads="1"/>
          </p:cNvPicPr>
          <p:nvPr>
            <p:ph type="pic" idx="1"/>
          </p:nvPr>
        </p:nvPicPr>
        <p:blipFill>
          <a:blip r:embed="rId4" cstate="print"/>
          <a:srcRect l="11015" r="11015"/>
          <a:stretch>
            <a:fillRect/>
          </a:stretch>
        </p:blipFill>
        <p:spPr bwMode="auto">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u="sng" dirty="0">
                <a:solidFill>
                  <a:srgbClr val="FF0000"/>
                </a:solidFill>
              </a:rPr>
              <a:t>Meaning of the Word “HOLI”</a:t>
            </a:r>
          </a:p>
        </p:txBody>
      </p:sp>
      <p:sp>
        <p:nvSpPr>
          <p:cNvPr id="6" name="Content Placeholder 5"/>
          <p:cNvSpPr>
            <a:spLocks noGrp="1"/>
          </p:cNvSpPr>
          <p:nvPr>
            <p:ph idx="1"/>
          </p:nvPr>
        </p:nvSpPr>
        <p:spPr/>
        <p:txBody>
          <a:bodyPr/>
          <a:lstStyle/>
          <a:p>
            <a:r>
              <a:rPr lang="en-US" dirty="0"/>
              <a:t>'</a:t>
            </a:r>
            <a:r>
              <a:rPr lang="en-US" dirty="0" err="1"/>
              <a:t>Holi</a:t>
            </a:r>
            <a:r>
              <a:rPr lang="en-US" dirty="0"/>
              <a:t>' comes from the word '</a:t>
            </a:r>
            <a:r>
              <a:rPr lang="en-US" dirty="0" err="1"/>
              <a:t>hola</a:t>
            </a:r>
            <a:r>
              <a:rPr lang="en-US" dirty="0"/>
              <a:t>', meaning to offer  prayer to the Almighty as Thanksgiving for good harvest. </a:t>
            </a:r>
          </a:p>
          <a:p>
            <a:r>
              <a:rPr lang="en-US" dirty="0" err="1"/>
              <a:t>Holi</a:t>
            </a:r>
            <a:r>
              <a:rPr lang="en-US" dirty="0"/>
              <a:t> is celebrated every year to remind people that those who love God shall be saved and they who torture the devotee of God shall be reduced to ashes.</a:t>
            </a:r>
          </a:p>
          <a:p>
            <a:r>
              <a:rPr lang="en-US" dirty="0"/>
              <a:t> Bonfires are lit on the eve of the festival, also known as </a:t>
            </a:r>
            <a:r>
              <a:rPr lang="en-US" dirty="0" err="1"/>
              <a:t>Holika</a:t>
            </a:r>
            <a:r>
              <a:rPr lang="en-US" dirty="0"/>
              <a:t> </a:t>
            </a:r>
            <a:r>
              <a:rPr lang="en-US" dirty="0" err="1"/>
              <a:t>Dahan</a:t>
            </a:r>
            <a:r>
              <a:rPr lang="en-US" dirty="0"/>
              <a:t> (burning of </a:t>
            </a:r>
            <a:r>
              <a:rPr lang="en-US" dirty="0" err="1">
                <a:hlinkClick r:id="rId3"/>
              </a:rPr>
              <a:t>Holika</a:t>
            </a:r>
            <a:r>
              <a:rPr lang="en-US" dirty="0"/>
              <a:t>) or </a:t>
            </a:r>
            <a:r>
              <a:rPr lang="en-US" i="1" dirty="0" err="1"/>
              <a:t>Chhoti</a:t>
            </a:r>
            <a:r>
              <a:rPr lang="en-US" i="1" dirty="0"/>
              <a:t> </a:t>
            </a:r>
            <a:r>
              <a:rPr lang="en-US" i="1" dirty="0" err="1"/>
              <a:t>Holi</a:t>
            </a:r>
            <a:r>
              <a:rPr lang="en-US" dirty="0"/>
              <a:t> (little </a:t>
            </a:r>
            <a:r>
              <a:rPr lang="en-US" dirty="0" err="1"/>
              <a:t>Holi</a:t>
            </a: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u="sng" dirty="0">
                <a:solidFill>
                  <a:srgbClr val="FF0000"/>
                </a:solidFill>
              </a:rPr>
              <a:t>Legend of </a:t>
            </a:r>
            <a:r>
              <a:rPr lang="en-US" u="sng" dirty="0" err="1">
                <a:solidFill>
                  <a:srgbClr val="FF0000"/>
                </a:solidFill>
              </a:rPr>
              <a:t>Hollika</a:t>
            </a:r>
            <a:endParaRPr lang="en-US" u="sng" dirty="0">
              <a:solidFill>
                <a:srgbClr val="FF0000"/>
              </a:solidFill>
            </a:endParaRPr>
          </a:p>
        </p:txBody>
      </p:sp>
      <p:sp>
        <p:nvSpPr>
          <p:cNvPr id="5" name="Content Placeholder 4"/>
          <p:cNvSpPr>
            <a:spLocks noGrp="1"/>
          </p:cNvSpPr>
          <p:nvPr>
            <p:ph idx="1"/>
          </p:nvPr>
        </p:nvSpPr>
        <p:spPr/>
        <p:txBody>
          <a:bodyPr>
            <a:normAutofit fontScale="92500"/>
          </a:bodyPr>
          <a:lstStyle/>
          <a:p>
            <a:r>
              <a:rPr lang="en-US" dirty="0" err="1"/>
              <a:t>Holika</a:t>
            </a:r>
            <a:r>
              <a:rPr lang="en-US" dirty="0"/>
              <a:t> was the sister of demon-king </a:t>
            </a:r>
            <a:r>
              <a:rPr lang="en-US" dirty="0" err="1"/>
              <a:t>Hiranyakashipu</a:t>
            </a:r>
            <a:r>
              <a:rPr lang="en-US" dirty="0"/>
              <a:t>.  </a:t>
            </a:r>
            <a:r>
              <a:rPr lang="en-US" dirty="0" err="1"/>
              <a:t>Holika</a:t>
            </a:r>
            <a:r>
              <a:rPr lang="en-US" dirty="0"/>
              <a:t> had a boon to remain unburned even inside fire. </a:t>
            </a:r>
          </a:p>
          <a:p>
            <a:r>
              <a:rPr lang="en-US" dirty="0"/>
              <a:t>The demon-king punished his son, </a:t>
            </a:r>
            <a:r>
              <a:rPr lang="en-US" dirty="0" err="1"/>
              <a:t>Prahlad</a:t>
            </a:r>
            <a:r>
              <a:rPr lang="en-US" dirty="0"/>
              <a:t> in a variety of ways to denounce Lord </a:t>
            </a:r>
            <a:r>
              <a:rPr lang="en-US" dirty="0" err="1"/>
              <a:t>Narayana</a:t>
            </a:r>
            <a:r>
              <a:rPr lang="en-US" dirty="0"/>
              <a:t>. He failed in all his attempts. </a:t>
            </a:r>
          </a:p>
          <a:p>
            <a:r>
              <a:rPr lang="en-US" dirty="0"/>
              <a:t>Finally, he asked his sister </a:t>
            </a:r>
            <a:r>
              <a:rPr lang="en-US" dirty="0" err="1"/>
              <a:t>Holika</a:t>
            </a:r>
            <a:r>
              <a:rPr lang="en-US" dirty="0"/>
              <a:t> to take </a:t>
            </a:r>
            <a:r>
              <a:rPr lang="en-US" dirty="0" err="1"/>
              <a:t>Prahlad</a:t>
            </a:r>
            <a:r>
              <a:rPr lang="en-US" dirty="0"/>
              <a:t> in her lap and enter a blazing fire .</a:t>
            </a:r>
            <a:r>
              <a:rPr lang="en-US" dirty="0" err="1"/>
              <a:t>Holika</a:t>
            </a:r>
            <a:r>
              <a:rPr lang="en-US" dirty="0"/>
              <a:t> did her brother's bidding.</a:t>
            </a:r>
          </a:p>
          <a:p>
            <a:r>
              <a:rPr lang="en-US" dirty="0"/>
              <a:t> However, </a:t>
            </a:r>
            <a:r>
              <a:rPr lang="en-US" dirty="0" err="1"/>
              <a:t>Holika's</a:t>
            </a:r>
            <a:r>
              <a:rPr lang="en-US" dirty="0"/>
              <a:t> boon ended by this act of supreme sin against the Lord's devotee and was burnt to ashes.</a:t>
            </a:r>
          </a:p>
          <a:p>
            <a:r>
              <a:rPr lang="en-US" dirty="0"/>
              <a:t> But </a:t>
            </a:r>
            <a:r>
              <a:rPr lang="en-US" dirty="0" err="1"/>
              <a:t>Prahlad</a:t>
            </a:r>
            <a:r>
              <a:rPr lang="en-US" dirty="0"/>
              <a:t> came out unharmed.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a:solidFill>
                  <a:srgbClr val="FF0000"/>
                </a:solidFill>
              </a:rPr>
              <a:t>The Lord Krishna connection...</a:t>
            </a:r>
          </a:p>
        </p:txBody>
      </p:sp>
      <p:pic>
        <p:nvPicPr>
          <p:cNvPr id="6146" name="Picture 2" descr="http://radhekrishna.in/wp-content/uploads/radhakrishna.jpg"/>
          <p:cNvPicPr>
            <a:picLocks noGrp="1" noChangeAspect="1" noChangeArrowheads="1"/>
          </p:cNvPicPr>
          <p:nvPr>
            <p:ph type="pic" idx="1"/>
          </p:nvPr>
        </p:nvPicPr>
        <p:blipFill>
          <a:blip r:embed="rId3" cstate="print"/>
          <a:srcRect l="13940" r="13940"/>
          <a:stretch>
            <a:fillRect/>
          </a:stretch>
        </p:blipFill>
        <p:spPr bwMode="auto">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Once when </a:t>
            </a:r>
            <a:r>
              <a:rPr lang="en-US" dirty="0" err="1"/>
              <a:t>Shri</a:t>
            </a:r>
            <a:r>
              <a:rPr lang="en-US" dirty="0"/>
              <a:t> Krishna was a little boy, he was very upset and came to his Mom and asked her,” Why is Radha so fair skinned and my skin so dark?”</a:t>
            </a:r>
          </a:p>
          <a:p>
            <a:endParaRPr lang="en-US" dirty="0"/>
          </a:p>
          <a:p>
            <a:r>
              <a:rPr lang="en-US" dirty="0" err="1"/>
              <a:t>Yashoda</a:t>
            </a:r>
            <a:r>
              <a:rPr lang="en-US" dirty="0"/>
              <a:t> </a:t>
            </a:r>
            <a:r>
              <a:rPr lang="en-US" dirty="0" err="1"/>
              <a:t>Maiya</a:t>
            </a:r>
            <a:r>
              <a:rPr lang="en-US" dirty="0"/>
              <a:t> laughed  and answered, “ Don’t worry my Dear Krishna, take some color powder and put on </a:t>
            </a:r>
            <a:r>
              <a:rPr lang="en-US" dirty="0" err="1"/>
              <a:t>Radha’s</a:t>
            </a:r>
            <a:r>
              <a:rPr lang="en-US" dirty="0"/>
              <a:t> face and also on your own. Then no one can tell the difference between the two of you.”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u="sng" dirty="0" err="1">
                <a:solidFill>
                  <a:srgbClr val="FF0000"/>
                </a:solidFill>
              </a:rPr>
              <a:t>Raslila</a:t>
            </a:r>
            <a:endParaRPr lang="en-US" sz="3200" u="sng" dirty="0">
              <a:solidFill>
                <a:srgbClr val="FF0000"/>
              </a:solidFill>
            </a:endParaRPr>
          </a:p>
        </p:txBody>
      </p:sp>
      <p:sp>
        <p:nvSpPr>
          <p:cNvPr id="6" name="Text Placeholder 5"/>
          <p:cNvSpPr>
            <a:spLocks noGrp="1"/>
          </p:cNvSpPr>
          <p:nvPr>
            <p:ph type="body" sz="half" idx="2"/>
          </p:nvPr>
        </p:nvSpPr>
        <p:spPr/>
        <p:txBody>
          <a:bodyPr/>
          <a:lstStyle/>
          <a:p>
            <a:r>
              <a:rPr lang="en-US" sz="1600" dirty="0" err="1"/>
              <a:t>Holi</a:t>
            </a:r>
            <a:r>
              <a:rPr lang="en-US" sz="1600" dirty="0"/>
              <a:t> is also associated with the Divine Dance known as </a:t>
            </a:r>
            <a:r>
              <a:rPr lang="en-US" sz="1600" dirty="0" err="1"/>
              <a:t>Raaslila</a:t>
            </a:r>
            <a:r>
              <a:rPr lang="en-US" sz="1600" dirty="0"/>
              <a:t> staged by Lord Krishna for the benefit of his devotees of </a:t>
            </a:r>
            <a:r>
              <a:rPr lang="en-US" sz="1600" dirty="0" err="1"/>
              <a:t>Vrindavan</a:t>
            </a:r>
            <a:r>
              <a:rPr lang="en-US" sz="1600" dirty="0"/>
              <a:t> commonly known as </a:t>
            </a:r>
            <a:r>
              <a:rPr lang="en-US" sz="1600" dirty="0" err="1"/>
              <a:t>Gopis</a:t>
            </a:r>
            <a:r>
              <a:rPr lang="en-US" u="sng" dirty="0"/>
              <a:t>.</a:t>
            </a:r>
            <a:endParaRPr lang="en-US" dirty="0"/>
          </a:p>
        </p:txBody>
      </p:sp>
      <p:pic>
        <p:nvPicPr>
          <p:cNvPr id="2052" name="Picture 4" descr="HoliFestival of Colours">
            <a:hlinkClick r:id="rId3" tooltip="HoliFestival of Colours"/>
          </p:cNvPr>
          <p:cNvPicPr>
            <a:picLocks noGrp="1" noChangeAspect="1" noChangeArrowheads="1"/>
          </p:cNvPicPr>
          <p:nvPr>
            <p:ph type="pic" idx="1"/>
          </p:nvPr>
        </p:nvPicPr>
        <p:blipFill>
          <a:blip r:embed="rId4" cstate="print"/>
          <a:srcRect t="21919" b="21919"/>
          <a:stretch>
            <a:fillRect/>
          </a:stretch>
        </p:blipFill>
        <p:spPr bwMode="auto">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TotalTime>
  <Words>573</Words>
  <Application>Microsoft Office PowerPoint</Application>
  <PresentationFormat>On-screen Show (4:3)</PresentationFormat>
  <Paragraphs>42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Holi-The Festival Of Colors</vt:lpstr>
      <vt:lpstr>Why do we celebrate Holi?</vt:lpstr>
      <vt:lpstr>Welcome Spring</vt:lpstr>
      <vt:lpstr>Let's learn more about its history and significance...    </vt:lpstr>
      <vt:lpstr>Meaning of the Word “HOLI”</vt:lpstr>
      <vt:lpstr>Legend of Hollika</vt:lpstr>
      <vt:lpstr>The Lord Krishna connection...</vt:lpstr>
      <vt:lpstr>PowerPoint Presentation</vt:lpstr>
      <vt:lpstr>Raslila</vt:lpstr>
      <vt:lpstr>Traditional Holi Celebration</vt:lpstr>
      <vt:lpstr>HAPPY HOLI!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Holi-The Festival Of Colors</dc:title>
  <dc:creator>Asheesh Mahajan</dc:creator>
  <cp:lastModifiedBy>Sudha Vippagunta</cp:lastModifiedBy>
  <cp:revision>14</cp:revision>
  <dcterms:created xsi:type="dcterms:W3CDTF">2011-04-29T01:42:30Z</dcterms:created>
  <dcterms:modified xsi:type="dcterms:W3CDTF">2017-10-28T19:41:08Z</dcterms:modified>
</cp:coreProperties>
</file>